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83" r:id="rId2"/>
    <p:sldId id="402" r:id="rId3"/>
    <p:sldId id="403" r:id="rId4"/>
    <p:sldId id="364" r:id="rId5"/>
    <p:sldId id="365" r:id="rId6"/>
    <p:sldId id="410" r:id="rId7"/>
    <p:sldId id="404" r:id="rId8"/>
    <p:sldId id="405" r:id="rId9"/>
    <p:sldId id="366" r:id="rId10"/>
    <p:sldId id="411" r:id="rId11"/>
    <p:sldId id="406" r:id="rId12"/>
    <p:sldId id="412" r:id="rId13"/>
    <p:sldId id="421" r:id="rId14"/>
    <p:sldId id="409" r:id="rId15"/>
    <p:sldId id="413" r:id="rId16"/>
    <p:sldId id="414" r:id="rId17"/>
    <p:sldId id="415" r:id="rId18"/>
    <p:sldId id="417" r:id="rId19"/>
    <p:sldId id="418" r:id="rId20"/>
    <p:sldId id="420" r:id="rId21"/>
    <p:sldId id="422" r:id="rId22"/>
    <p:sldId id="407" r:id="rId23"/>
    <p:sldId id="416" r:id="rId24"/>
    <p:sldId id="423" r:id="rId25"/>
    <p:sldId id="424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4" r:id="rId34"/>
    <p:sldId id="435" r:id="rId35"/>
    <p:sldId id="436" r:id="rId36"/>
    <p:sldId id="437" r:id="rId37"/>
    <p:sldId id="367" r:id="rId38"/>
    <p:sldId id="370" r:id="rId39"/>
    <p:sldId id="396" r:id="rId40"/>
    <p:sldId id="398" r:id="rId41"/>
    <p:sldId id="438" r:id="rId42"/>
    <p:sldId id="368" r:id="rId43"/>
    <p:sldId id="373" r:id="rId44"/>
    <p:sldId id="376" r:id="rId45"/>
    <p:sldId id="377" r:id="rId46"/>
    <p:sldId id="384" r:id="rId47"/>
    <p:sldId id="392" r:id="rId48"/>
    <p:sldId id="393" r:id="rId49"/>
    <p:sldId id="394" r:id="rId50"/>
    <p:sldId id="385" r:id="rId51"/>
    <p:sldId id="386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395" r:id="rId6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458F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3"/>
    <p:restoredTop sz="94621"/>
  </p:normalViewPr>
  <p:slideViewPr>
    <p:cSldViewPr>
      <p:cViewPr varScale="1">
        <p:scale>
          <a:sx n="163" d="100"/>
          <a:sy n="163" d="100"/>
        </p:scale>
        <p:origin x="6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5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6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02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8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3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66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emf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Collision Detection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156460"/>
            <a:ext cx="3048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653084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 collision sphere is just a center point and radius.</a:t>
            </a:r>
          </a:p>
          <a:p>
            <a:r>
              <a:rPr lang="en-US" kern="0" dirty="0"/>
              <a:t>Method in DO will find center point, pass through global transform, and return radius as well.</a:t>
            </a:r>
          </a:p>
        </p:txBody>
      </p:sp>
    </p:spTree>
    <p:extLst>
      <p:ext uri="{BB962C8B-B14F-4D97-AF65-F5344CB8AC3E}">
        <p14:creationId xmlns:p14="http://schemas.microsoft.com/office/powerpoint/2010/main" val="27913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191000" y="1143000"/>
            <a:ext cx="45719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SIDE NOTE:</a:t>
            </a:r>
          </a:p>
          <a:p>
            <a:pPr lvl="1"/>
            <a:r>
              <a:rPr lang="en-US" kern="0" dirty="0"/>
              <a:t>Notice all that empty space around Mario. </a:t>
            </a:r>
          </a:p>
          <a:p>
            <a:pPr lvl="1"/>
            <a:r>
              <a:rPr lang="en-US" kern="0" dirty="0"/>
              <a:t>What problems would this cause?</a:t>
            </a:r>
          </a:p>
          <a:p>
            <a:pPr lvl="1"/>
            <a:r>
              <a:rPr lang="en-US" kern="0" dirty="0"/>
              <a:t>How would we easily fix this?</a:t>
            </a:r>
          </a:p>
          <a:p>
            <a:pPr lvl="1"/>
            <a:r>
              <a:rPr lang="en-US" kern="0" dirty="0"/>
              <a:t>What are the issues with the fix?</a:t>
            </a:r>
          </a:p>
        </p:txBody>
      </p:sp>
    </p:spTree>
    <p:extLst>
      <p:ext uri="{BB962C8B-B14F-4D97-AF65-F5344CB8AC3E}">
        <p14:creationId xmlns:p14="http://schemas.microsoft.com/office/powerpoint/2010/main" val="198775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9B587-48F9-C243-BACD-A1C0C71E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2857500" cy="2857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81FFE5-75E8-D949-820D-2E96F0A5CCF0}"/>
              </a:ext>
            </a:extLst>
          </p:cNvPr>
          <p:cNvSpPr/>
          <p:nvPr/>
        </p:nvSpPr>
        <p:spPr bwMode="auto">
          <a:xfrm>
            <a:off x="5486400" y="2971800"/>
            <a:ext cx="2133600" cy="2133600"/>
          </a:xfrm>
          <a:prstGeom prst="ellipse">
            <a:avLst/>
          </a:prstGeom>
          <a:noFill/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82886-3222-DF4E-A2B2-4953157D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981200"/>
            <a:ext cx="603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If Sprites might be rotated, need to find the black box in image left.</a:t>
            </a:r>
          </a:p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transform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02563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Given corners of green box, return corners of black box.</a:t>
            </a:r>
          </a:p>
          <a:p>
            <a:r>
              <a:rPr lang="en-US" kern="0" dirty="0"/>
              <a:t>Involves simply mixing and matching the coordinates.</a:t>
            </a:r>
          </a:p>
          <a:p>
            <a:pPr lvl="1"/>
            <a:r>
              <a:rPr lang="en-US" kern="0" dirty="0"/>
              <a:t>e.g., upper left is min of all x </a:t>
            </a:r>
            <a:r>
              <a:rPr lang="en-US" kern="0" dirty="0" err="1"/>
              <a:t>coords</a:t>
            </a:r>
            <a:r>
              <a:rPr lang="en-US" kern="0" dirty="0"/>
              <a:t> and min of all y </a:t>
            </a:r>
            <a:r>
              <a:rPr lang="en-US" kern="0" dirty="0" err="1"/>
              <a:t>coords</a:t>
            </a:r>
            <a:r>
              <a:rPr lang="en-US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04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Well, doing the actual collision detection with axis aligned boxes is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5615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FAEF7-B14B-F44D-934C-661C3973D048}"/>
              </a:ext>
            </a:extLst>
          </p:cNvPr>
          <p:cNvGrpSpPr/>
          <p:nvPr/>
        </p:nvGrpSpPr>
        <p:grpSpPr>
          <a:xfrm>
            <a:off x="3276600" y="23622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052824-A7C6-CE46-9F8C-2B60B323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4078A-6FBF-0E48-B76A-B1045176AF50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pass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 through global transform</a:t>
            </a:r>
          </a:p>
        </p:txBody>
      </p:sp>
    </p:spTree>
    <p:extLst>
      <p:ext uri="{BB962C8B-B14F-4D97-AF65-F5344CB8AC3E}">
        <p14:creationId xmlns:p14="http://schemas.microsoft.com/office/powerpoint/2010/main" val="407891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  <a:p>
            <a:pPr lvl="1"/>
            <a:r>
              <a:rPr lang="en-US" dirty="0"/>
              <a:t>Moving everything to shared coordinate space</a:t>
            </a:r>
          </a:p>
          <a:p>
            <a:pPr lvl="1"/>
            <a:r>
              <a:rPr lang="en-US" b="1" i="1" u="sng" dirty="0"/>
              <a:t>Simple</a:t>
            </a:r>
            <a:r>
              <a:rPr lang="en-US" dirty="0"/>
              <a:t>: Use spheres</a:t>
            </a:r>
          </a:p>
          <a:p>
            <a:pPr lvl="1"/>
            <a:r>
              <a:rPr lang="en-US" b="1" i="1" u="sng" dirty="0"/>
              <a:t>A bit harder</a:t>
            </a:r>
            <a:r>
              <a:rPr lang="en-US" dirty="0"/>
              <a:t>: Axis aligned hitboxes</a:t>
            </a:r>
          </a:p>
          <a:p>
            <a:pPr lvl="1"/>
            <a:r>
              <a:rPr lang="en-US" b="1" i="1" u="sng" dirty="0"/>
              <a:t>harder still</a:t>
            </a:r>
            <a:r>
              <a:rPr lang="en-US" dirty="0"/>
              <a:t>: Object-aligned hitboxes</a:t>
            </a:r>
          </a:p>
          <a:p>
            <a:r>
              <a:rPr lang="en-US" dirty="0"/>
              <a:t>Some advanced techniques:</a:t>
            </a:r>
          </a:p>
          <a:p>
            <a:pPr lvl="1"/>
            <a:r>
              <a:rPr lang="en-US" dirty="0"/>
              <a:t>Swept geometry / bullet through window</a:t>
            </a:r>
          </a:p>
          <a:p>
            <a:pPr lvl="1"/>
            <a:r>
              <a:rPr lang="en-US" dirty="0"/>
              <a:t>Optimization techniques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More accurate hit detection (especially if rotation involved).</a:t>
            </a:r>
          </a:p>
          <a:p>
            <a:r>
              <a:rPr lang="en-US" kern="0" dirty="0"/>
              <a:t>But…harder to detect the collisions. </a:t>
            </a:r>
          </a:p>
        </p:txBody>
      </p:sp>
    </p:spTree>
    <p:extLst>
      <p:ext uri="{BB962C8B-B14F-4D97-AF65-F5344CB8AC3E}">
        <p14:creationId xmlns:p14="http://schemas.microsoft.com/office/powerpoint/2010/main" val="203034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6934200" cy="914400"/>
          </a:xfrm>
        </p:spPr>
        <p:txBody>
          <a:bodyPr/>
          <a:lstStyle/>
          <a:p>
            <a:r>
              <a:rPr lang="en-US" dirty="0"/>
              <a:t>Last Tip: </a:t>
            </a:r>
            <a:r>
              <a:rPr lang="en-US" b="1" i="1" u="sng" dirty="0"/>
              <a:t>Multiple Hitboxes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E3456-A751-E44E-954B-7E822CD1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4585063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0696E-30F0-464F-B523-353CC20B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7" y="2590800"/>
            <a:ext cx="458893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20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Actual collision detection is just distance formula. </a:t>
            </a:r>
          </a:p>
          <a:p>
            <a:r>
              <a:rPr lang="en-US" kern="0" dirty="0"/>
              <a:t>If two objects have radii r1 and r2, they collide if center points are r1+r2 or closer to each other.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6FD1-BD2D-0F4D-BEA8-4496716E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9" y="2971800"/>
            <a:ext cx="450376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4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181100" y="3657600"/>
            <a:ext cx="1828800" cy="1828800"/>
            <a:chOff x="1600200" y="3505200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still easy method: </a:t>
            </a:r>
            <a:r>
              <a:rPr lang="en-US" b="1" i="1" u="sng" dirty="0"/>
              <a:t>Axis-Aligned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Overlap testing made easier because axis-aligned.</a:t>
            </a:r>
          </a:p>
          <a:p>
            <a:endParaRPr lang="en-US" kern="0" dirty="0"/>
          </a:p>
          <a:p>
            <a:r>
              <a:rPr lang="en-US" kern="0" dirty="0"/>
              <a:t>Solution:</a:t>
            </a:r>
          </a:p>
          <a:p>
            <a:pPr lvl="1"/>
            <a:r>
              <a:rPr lang="en-US" kern="0" dirty="0"/>
              <a:t>If x ranges overlap and y ranges overlap, then collision!!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1143000" y="2538046"/>
            <a:ext cx="3016455" cy="2527300"/>
            <a:chOff x="3231945" y="2729034"/>
            <a:chExt cx="3016455" cy="2527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7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600200" y="3733800"/>
            <a:ext cx="1828800" cy="1828800"/>
            <a:chOff x="1600200" y="3505200"/>
            <a:chExt cx="1828800" cy="1828800"/>
          </a:xfrm>
          <a:scene3d>
            <a:camera prst="orthographicFront">
              <a:rot lat="0" lon="0" rev="600000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Hard method: </a:t>
            </a:r>
            <a:r>
              <a:rPr lang="en-US" b="1" i="1" u="sng" dirty="0"/>
              <a:t>Object-aligned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Overall Approach:</a:t>
            </a:r>
          </a:p>
          <a:p>
            <a:pPr lvl="1"/>
            <a:r>
              <a:rPr lang="en-US" kern="0" dirty="0"/>
              <a:t>See if any of the individual line segments intersect.</a:t>
            </a:r>
          </a:p>
          <a:p>
            <a:pPr lvl="1"/>
            <a:r>
              <a:rPr lang="en-US" kern="0" dirty="0"/>
              <a:t>If not, See if any one corner from either hitbox is inside the other.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762000" y="2538046"/>
            <a:ext cx="3016455" cy="2527300"/>
            <a:chOff x="3231945" y="2729034"/>
            <a:chExt cx="3016455" cy="25273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9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First, check if any line segments intersect</a:t>
            </a:r>
          </a:p>
          <a:p>
            <a:pPr lvl="1"/>
            <a:r>
              <a:rPr lang="en-US" dirty="0"/>
              <a:t>Works for most cases</a:t>
            </a:r>
          </a:p>
          <a:p>
            <a:pPr lvl="1"/>
            <a:r>
              <a:rPr lang="en-US" dirty="0"/>
              <a:t>Counter-example: One box completely inside other.</a:t>
            </a:r>
          </a:p>
          <a:p>
            <a:r>
              <a:rPr lang="en-US" dirty="0"/>
              <a:t>Solution: Test if one corner of each box inside other.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54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How to check if two line segments intersect?</a:t>
            </a:r>
          </a:p>
          <a:p>
            <a:pPr lvl="1"/>
            <a:r>
              <a:rPr lang="en-US" dirty="0"/>
              <a:t>Couple of ways:</a:t>
            </a:r>
          </a:p>
          <a:p>
            <a:pPr lvl="1"/>
            <a:r>
              <a:rPr lang="en-US" dirty="0"/>
              <a:t>Use line equations and calculate intersect</a:t>
            </a:r>
          </a:p>
          <a:p>
            <a:pPr lvl="1"/>
            <a:r>
              <a:rPr lang="en-US" dirty="0"/>
              <a:t>Use orientation of points!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51ECA-42C6-6948-92D5-C960A25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038350"/>
            <a:ext cx="401112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1295400"/>
          </a:xfrm>
        </p:spPr>
        <p:txBody>
          <a:bodyPr/>
          <a:lstStyle/>
          <a:p>
            <a:r>
              <a:rPr lang="en-US" dirty="0"/>
              <a:t>Any three points (</a:t>
            </a:r>
            <a:r>
              <a:rPr lang="en-US" dirty="0" err="1"/>
              <a:t>a,b,c</a:t>
            </a:r>
            <a:r>
              <a:rPr lang="en-US" dirty="0"/>
              <a:t>) have three possible orientations: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D63B-C36C-594C-BBFA-2C4017CE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8400"/>
            <a:ext cx="4800600" cy="3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48B1C-1BFE-0D43-9A2A-4B00599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24200"/>
            <a:ext cx="4495800" cy="2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Collisions</a:t>
            </a:r>
          </a:p>
          <a:p>
            <a:pPr lvl="1"/>
            <a:r>
              <a:rPr lang="en-US" dirty="0"/>
              <a:t>Simple reversal of transformations</a:t>
            </a:r>
          </a:p>
          <a:p>
            <a:pPr lvl="1"/>
            <a:r>
              <a:rPr lang="en-US" dirty="0"/>
              <a:t>Binary Search</a:t>
            </a:r>
          </a:p>
          <a:p>
            <a:pPr lvl="1"/>
            <a:r>
              <a:rPr lang="en-US" dirty="0"/>
              <a:t>Dealing w/ multiple axes, sloped platforms, etc.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58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B4A36-C91E-8F41-9BA8-E4F2EE6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" y="2882073"/>
            <a:ext cx="4373642" cy="283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AB34C-7ED1-4A4F-B0B9-256A9D39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5" y="2729672"/>
            <a:ext cx="3640505" cy="3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E1B-BB0D-CC46-B810-A41FB750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0"/>
            <a:ext cx="3886200" cy="179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A016A-FD9E-F242-BBFF-2CFDC5F0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2271"/>
            <a:ext cx="4610100" cy="2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2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181600"/>
          </a:xfrm>
        </p:spPr>
        <p:txBody>
          <a:bodyPr/>
          <a:lstStyle/>
          <a:p>
            <a:r>
              <a:rPr lang="en-US" sz="2000" dirty="0"/>
              <a:t>Ok, so overall algorithm is:</a:t>
            </a:r>
          </a:p>
          <a:p>
            <a:pPr lvl="1"/>
            <a:r>
              <a:rPr lang="en-US" sz="2000" dirty="0"/>
              <a:t>Find the four orientations of interest</a:t>
            </a:r>
          </a:p>
          <a:p>
            <a:pPr lvl="2"/>
            <a:r>
              <a:rPr lang="en-US" sz="2000" dirty="0"/>
              <a:t>o1, o2 (line 1 w/ respect to line 2)</a:t>
            </a:r>
          </a:p>
          <a:p>
            <a:pPr lvl="2"/>
            <a:r>
              <a:rPr lang="en-US" sz="2000" dirty="0"/>
              <a:t>o3, o4 (line 2 w/ respect to line 1)</a:t>
            </a:r>
          </a:p>
          <a:p>
            <a:pPr lvl="1"/>
            <a:r>
              <a:rPr lang="en-US" sz="2000" dirty="0"/>
              <a:t>if o1 != o2 and o3 != o4</a:t>
            </a:r>
          </a:p>
          <a:p>
            <a:pPr lvl="2"/>
            <a:r>
              <a:rPr lang="en-US" sz="2000" dirty="0"/>
              <a:t>General case! Lines intersect!</a:t>
            </a:r>
          </a:p>
          <a:p>
            <a:pPr lvl="1"/>
            <a:r>
              <a:rPr lang="en-US" sz="2000" dirty="0"/>
              <a:t>else check special case!</a:t>
            </a:r>
          </a:p>
          <a:p>
            <a:pPr lvl="1"/>
            <a:r>
              <a:rPr lang="en-US" sz="2000" dirty="0"/>
              <a:t>For each </a:t>
            </a:r>
            <a:r>
              <a:rPr lang="en-US" sz="2000" dirty="0" err="1"/>
              <a:t>i</a:t>
            </a:r>
            <a:r>
              <a:rPr lang="en-US" sz="2000" dirty="0"/>
              <a:t> (1 to 4):</a:t>
            </a:r>
          </a:p>
          <a:p>
            <a:pPr lvl="2"/>
            <a:r>
              <a:rPr lang="en-US" sz="2000" dirty="0"/>
              <a:t>if orientation </a:t>
            </a:r>
            <a:r>
              <a:rPr lang="en-US" sz="2000" dirty="0" err="1"/>
              <a:t>i</a:t>
            </a:r>
            <a:r>
              <a:rPr lang="en-US" sz="2000" dirty="0"/>
              <a:t> == 0 and the point from the other line for that orientation lies on the segment from the main line</a:t>
            </a:r>
          </a:p>
          <a:p>
            <a:pPr lvl="3"/>
            <a:r>
              <a:rPr lang="en-US" dirty="0"/>
              <a:t>Return True! Lines intersect!</a:t>
            </a:r>
          </a:p>
          <a:p>
            <a:pPr lvl="1"/>
            <a:r>
              <a:rPr lang="en-US" sz="2000" dirty="0"/>
              <a:t>If none of this applies, return false.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24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sz="2000" dirty="0"/>
              <a:t>Last bit: How to compute those orientations?</a:t>
            </a:r>
          </a:p>
          <a:p>
            <a:r>
              <a:rPr lang="en-US" sz="2000" dirty="0"/>
              <a:t>Compute slope of each line segment</a:t>
            </a:r>
          </a:p>
          <a:p>
            <a:pPr lvl="1"/>
            <a:r>
              <a:rPr lang="en-US" sz="1600" dirty="0"/>
              <a:t>s1 = slope of p1 to p2</a:t>
            </a:r>
          </a:p>
          <a:p>
            <a:pPr lvl="1"/>
            <a:r>
              <a:rPr lang="en-US" sz="1600" dirty="0"/>
              <a:t>s2 = slope of p2 to p3</a:t>
            </a:r>
          </a:p>
          <a:p>
            <a:r>
              <a:rPr lang="en-US" sz="2000" dirty="0"/>
              <a:t>if s1 &lt; s2</a:t>
            </a:r>
          </a:p>
          <a:p>
            <a:pPr lvl="1"/>
            <a:r>
              <a:rPr lang="en-US" sz="1600" dirty="0"/>
              <a:t>return counterclockwise (left turn)</a:t>
            </a:r>
          </a:p>
          <a:p>
            <a:r>
              <a:rPr lang="en-US" sz="2000" dirty="0"/>
              <a:t>else if s2 &lt; s1</a:t>
            </a:r>
          </a:p>
          <a:p>
            <a:pPr lvl="1"/>
            <a:r>
              <a:rPr lang="en-US" sz="1600" dirty="0"/>
              <a:t>return clockwise (right turn)</a:t>
            </a:r>
          </a:p>
          <a:p>
            <a:r>
              <a:rPr lang="en-US" sz="2000" dirty="0"/>
              <a:t>if s1 == s2</a:t>
            </a:r>
          </a:p>
          <a:p>
            <a:pPr lvl="1"/>
            <a:r>
              <a:rPr lang="en-US" sz="1600" dirty="0"/>
              <a:t>return collinear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2C8CA-AC44-1D4D-B0ED-4EE57201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33600"/>
            <a:ext cx="3896154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dirty="0"/>
              <a:t>Ok, line intersection works except for the special case at bottom.</a:t>
            </a:r>
          </a:p>
          <a:p>
            <a:r>
              <a:rPr lang="en-US" dirty="0"/>
              <a:t>For this case:</a:t>
            </a:r>
          </a:p>
          <a:p>
            <a:pPr lvl="1"/>
            <a:r>
              <a:rPr lang="en-US" dirty="0"/>
              <a:t>Check any one corner of each hitbox and test if that point inside the other box.</a:t>
            </a:r>
          </a:p>
          <a:p>
            <a:pPr lvl="1"/>
            <a:r>
              <a:rPr lang="en-US" dirty="0"/>
              <a:t>Need to test in both directions!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0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sz="2000" dirty="0"/>
              <a:t>How to tell if a point is inside a rectangle?</a:t>
            </a:r>
          </a:p>
          <a:p>
            <a:r>
              <a:rPr lang="en-US" sz="2000" dirty="0"/>
              <a:t>Easy solution:</a:t>
            </a:r>
          </a:p>
          <a:p>
            <a:pPr lvl="1"/>
            <a:r>
              <a:rPr lang="en-US" sz="2000" dirty="0"/>
              <a:t>Make four triangles</a:t>
            </a:r>
          </a:p>
          <a:p>
            <a:pPr lvl="1"/>
            <a:r>
              <a:rPr lang="en-US" sz="2000" dirty="0"/>
              <a:t>Point is inside hitbox if sum of areas of triangles equals area of hitbox.</a:t>
            </a:r>
          </a:p>
          <a:p>
            <a:pPr lvl="1"/>
            <a:r>
              <a:rPr lang="en-US" sz="2000" dirty="0"/>
              <a:t>Otherwise, not.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963022-FC87-7547-B53C-73A30BC9AE1F}"/>
              </a:ext>
            </a:extLst>
          </p:cNvPr>
          <p:cNvGrpSpPr/>
          <p:nvPr/>
        </p:nvGrpSpPr>
        <p:grpSpPr>
          <a:xfrm>
            <a:off x="4038600" y="2743200"/>
            <a:ext cx="4595923" cy="3436951"/>
            <a:chOff x="4876800" y="3048000"/>
            <a:chExt cx="4062523" cy="30380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23CEDC6-CE63-6E44-9D4E-1C9299646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800" y="3048000"/>
              <a:ext cx="4062523" cy="3038061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19BE5E-21C8-8846-9C39-06FD4F732D86}"/>
                </a:ext>
              </a:extLst>
            </p:cNvPr>
            <p:cNvSpPr txBox="1"/>
            <p:nvPr/>
          </p:nvSpPr>
          <p:spPr>
            <a:xfrm>
              <a:off x="5943600" y="39624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1C8189-2C19-2F44-B0A6-ED0198960370}"/>
                </a:ext>
              </a:extLst>
            </p:cNvPr>
            <p:cNvSpPr txBox="1"/>
            <p:nvPr/>
          </p:nvSpPr>
          <p:spPr>
            <a:xfrm>
              <a:off x="7010400" y="5334000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EAEEAC-8E36-5F41-B3A7-D007470498BD}"/>
                </a:ext>
              </a:extLst>
            </p:cNvPr>
            <p:cNvSpPr txBox="1"/>
            <p:nvPr/>
          </p:nvSpPr>
          <p:spPr>
            <a:xfrm>
              <a:off x="8229600" y="4567030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A383638-FFBB-A543-B499-5E5EC4C69500}"/>
                </a:ext>
              </a:extLst>
            </p:cNvPr>
            <p:cNvSpPr txBox="1"/>
            <p:nvPr/>
          </p:nvSpPr>
          <p:spPr>
            <a:xfrm>
              <a:off x="8245773" y="3576683"/>
              <a:ext cx="4074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23478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382001" cy="4800600"/>
          </a:xfrm>
        </p:spPr>
        <p:txBody>
          <a:bodyPr/>
          <a:lstStyle/>
          <a:p>
            <a:r>
              <a:rPr lang="en-US" sz="2000" dirty="0"/>
              <a:t>Overall Algorithm:</a:t>
            </a:r>
          </a:p>
          <a:p>
            <a:pPr lvl="1"/>
            <a:r>
              <a:rPr lang="en-US" sz="2000" dirty="0"/>
              <a:t>Get global hitboxes of each object (transform four corners of each hitbox to global space)</a:t>
            </a:r>
          </a:p>
          <a:p>
            <a:pPr lvl="2"/>
            <a:r>
              <a:rPr lang="en-US" sz="2000" dirty="0"/>
              <a:t>Call these hb1 and hb2</a:t>
            </a:r>
          </a:p>
          <a:p>
            <a:pPr lvl="1"/>
            <a:r>
              <a:rPr lang="en-US" sz="2000" dirty="0"/>
              <a:t>For each line segment on hb1 versus line segment on hb2</a:t>
            </a:r>
          </a:p>
          <a:p>
            <a:pPr lvl="2"/>
            <a:r>
              <a:rPr lang="en-US" sz="2000" dirty="0"/>
              <a:t>If line segments overlap, return true!</a:t>
            </a:r>
          </a:p>
          <a:p>
            <a:pPr lvl="1"/>
            <a:r>
              <a:rPr lang="en-US" sz="2000" dirty="0"/>
              <a:t>If no lines intersect</a:t>
            </a:r>
          </a:p>
          <a:p>
            <a:pPr lvl="1"/>
            <a:r>
              <a:rPr lang="en-US" sz="2000" dirty="0"/>
              <a:t>Check one corner of hb1 and see if it is inside hb2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Check one corner of hb2 and see if it is inside hb1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If nothing above applies</a:t>
            </a:r>
          </a:p>
          <a:p>
            <a:pPr lvl="2"/>
            <a:r>
              <a:rPr lang="en-US" sz="2000" dirty="0"/>
              <a:t>Return false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67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Some Advanced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47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Overlaps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your </a:t>
            </a:r>
            <a:r>
              <a:rPr lang="en-US" dirty="0" err="1"/>
              <a:t>Δt</a:t>
            </a:r>
            <a:r>
              <a:rPr lang="en-US" dirty="0"/>
              <a:t> is too big?</a:t>
            </a:r>
          </a:p>
          <a:p>
            <a:pPr lvl="1"/>
            <a:r>
              <a:rPr lang="en-US" dirty="0"/>
              <a:t>Well, you can fly right through an object before any collision is actually registered</a:t>
            </a:r>
          </a:p>
          <a:p>
            <a:r>
              <a:rPr lang="en-US" dirty="0" err="1"/>
              <a:t>Kinda</a:t>
            </a:r>
            <a:r>
              <a:rPr lang="en-US" dirty="0"/>
              <a:t> hard to do with complex shapes</a:t>
            </a:r>
          </a:p>
          <a:p>
            <a:pPr lvl="1"/>
            <a:r>
              <a:rPr lang="en-US" dirty="0"/>
              <a:t>Picture any game sprite</a:t>
            </a:r>
          </a:p>
          <a:p>
            <a:pPr lvl="1"/>
            <a:r>
              <a:rPr lang="en-US" dirty="0"/>
              <a:t>None of them are actually simple geometric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736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Fails with objects that move too fast</a:t>
            </a:r>
          </a:p>
          <a:p>
            <a:pPr lvl="1"/>
            <a:r>
              <a:rPr lang="en-US" sz="2400" dirty="0"/>
              <a:t>Unlikely to catch time slice during overlap</a:t>
            </a:r>
          </a:p>
          <a:p>
            <a:r>
              <a:rPr lang="en-US" sz="2800" dirty="0"/>
              <a:t>Possible solutions</a:t>
            </a:r>
          </a:p>
          <a:p>
            <a:pPr lvl="1"/>
            <a:r>
              <a:rPr lang="en-US" sz="2400" dirty="0"/>
              <a:t>Design constraint on speed of objects</a:t>
            </a:r>
          </a:p>
          <a:p>
            <a:pPr lvl="1"/>
            <a:r>
              <a:rPr lang="en-US" sz="2400" dirty="0"/>
              <a:t>Reduce simulation step size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5" name="Picture 4" descr="bu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59105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1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game relies on </a:t>
            </a:r>
            <a:r>
              <a:rPr lang="en-US" b="1" i="1" dirty="0"/>
              <a:t>Collision Detection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Determines when interactions between objects occur.</a:t>
            </a:r>
          </a:p>
          <a:p>
            <a:pPr lvl="1"/>
            <a:r>
              <a:rPr lang="en-US" dirty="0"/>
              <a:t>If done poorly, leads to frustration.</a:t>
            </a:r>
          </a:p>
          <a:p>
            <a:pPr lvl="1"/>
            <a:r>
              <a:rPr lang="en-US" dirty="0"/>
              <a:t>If done well, a smooth experience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900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21A23EB0-1ECD-E445-ABF8-67C2B6736992}" type="slidenum">
              <a:rPr lang="en-US"/>
              <a:pPr/>
              <a:t>40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 Geometry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Extrude geometry in direction of movement</a:t>
            </a:r>
          </a:p>
          <a:p>
            <a:r>
              <a:rPr lang="en-US" sz="2800"/>
              <a:t>Swept sphere turns into a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capsule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shape</a:t>
            </a:r>
          </a:p>
        </p:txBody>
      </p:sp>
      <p:pic>
        <p:nvPicPr>
          <p:cNvPr id="21508" name="Picture 4" descr="caps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705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30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Which Objects to Check?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0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Colliding?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everything</a:t>
            </a:r>
          </a:p>
          <a:p>
            <a:r>
              <a:rPr lang="en-US" dirty="0"/>
              <a:t>Check only around the player</a:t>
            </a:r>
          </a:p>
          <a:p>
            <a:r>
              <a:rPr lang="en-US" dirty="0"/>
              <a:t>Check only in a particular quadrant</a:t>
            </a:r>
          </a:p>
          <a:p>
            <a:r>
              <a:rPr lang="en-US" dirty="0"/>
              <a:t>Check only around moving objects (i.e. not </a:t>
            </a:r>
            <a:r>
              <a:rPr lang="en-US" dirty="0" err="1"/>
              <a:t>atRest</a:t>
            </a:r>
            <a:r>
              <a:rPr lang="en-US" dirty="0"/>
              <a:t>())</a:t>
            </a:r>
          </a:p>
          <a:p>
            <a:r>
              <a:rPr lang="en-US" dirty="0"/>
              <a:t>Remember: “perfect is the enemy of good enough”</a:t>
            </a:r>
          </a:p>
          <a:p>
            <a:r>
              <a:rPr lang="en-US" dirty="0"/>
              <a:t>Don’t go for perfection!  Go for “looks right”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949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Hit Boxes?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worst case (with complex objects) this is a pretty hard problem!  O(n^2)</a:t>
            </a:r>
          </a:p>
          <a:p>
            <a:pPr>
              <a:lnSpc>
                <a:spcPct val="90000"/>
              </a:lnSpc>
            </a:pPr>
            <a:r>
              <a:rPr lang="en-US" dirty="0"/>
              <a:t>For each object </a:t>
            </a:r>
            <a:r>
              <a:rPr lang="en-US" b="1" i="1" dirty="0" err="1"/>
              <a:t>i</a:t>
            </a:r>
            <a:r>
              <a:rPr lang="en-US" dirty="0"/>
              <a:t> containing polygons </a:t>
            </a:r>
            <a:r>
              <a:rPr lang="en-US" b="1" i="1" dirty="0"/>
              <a:t>p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for intersection with object </a:t>
            </a:r>
            <a:r>
              <a:rPr lang="en-US" b="1" i="1" dirty="0"/>
              <a:t>j</a:t>
            </a:r>
            <a:r>
              <a:rPr lang="en-US" dirty="0"/>
              <a:t> with polygons </a:t>
            </a:r>
            <a:r>
              <a:rPr lang="en-US" b="1" i="1" dirty="0"/>
              <a:t>q</a:t>
            </a:r>
            <a:endParaRPr lang="en-US" i="1" dirty="0"/>
          </a:p>
          <a:p>
            <a:pPr>
              <a:lnSpc>
                <a:spcPct val="90000"/>
              </a:lnSpc>
            </a:pPr>
            <a:r>
              <a:rPr lang="en-US" dirty="0"/>
              <a:t>For polyhedral objects, test if object </a:t>
            </a:r>
            <a:r>
              <a:rPr lang="en-US" b="1" i="1" dirty="0" err="1"/>
              <a:t>i</a:t>
            </a:r>
            <a:r>
              <a:rPr lang="en-US" i="1" dirty="0"/>
              <a:t> </a:t>
            </a:r>
            <a:r>
              <a:rPr lang="en-US" dirty="0"/>
              <a:t>penetrates surface of </a:t>
            </a:r>
            <a:r>
              <a:rPr lang="en-US" b="1" i="1" dirty="0"/>
              <a:t>j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if vertices of </a:t>
            </a:r>
            <a:r>
              <a:rPr lang="en-US" b="1" i="1" dirty="0" err="1"/>
              <a:t>i</a:t>
            </a:r>
            <a:r>
              <a:rPr lang="en-US" dirty="0"/>
              <a:t> straddle polygon </a:t>
            </a:r>
            <a:r>
              <a:rPr lang="en-US" b="1" i="1" dirty="0"/>
              <a:t>q</a:t>
            </a:r>
            <a:r>
              <a:rPr lang="en-US" dirty="0"/>
              <a:t> of </a:t>
            </a:r>
            <a:r>
              <a:rPr lang="en-US" b="1" i="1" dirty="0"/>
              <a:t>j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00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go faster</a:t>
            </a:r>
          </a:p>
          <a:p>
            <a:pPr lvl="1"/>
            <a:r>
              <a:rPr lang="en-US" dirty="0"/>
              <a:t>Sort on one dimension</a:t>
            </a:r>
          </a:p>
          <a:p>
            <a:pPr lvl="2"/>
            <a:r>
              <a:rPr lang="en-US" dirty="0"/>
              <a:t>Bucket sort (i.e. discretize in 1 dimension)</a:t>
            </a:r>
          </a:p>
          <a:p>
            <a:pPr lvl="1"/>
            <a:r>
              <a:rPr lang="en-US" dirty="0"/>
              <a:t>Exploit temporal coherence</a:t>
            </a:r>
          </a:p>
          <a:p>
            <a:pPr lvl="2"/>
            <a:r>
              <a:rPr lang="en-US" dirty="0"/>
              <a:t>Maintain a list of object pairs that are close to each other</a:t>
            </a:r>
          </a:p>
          <a:p>
            <a:pPr lvl="2"/>
            <a:r>
              <a:rPr lang="en-US" dirty="0"/>
              <a:t>Use current speeds to estimate likely collisions</a:t>
            </a:r>
          </a:p>
          <a:p>
            <a:pPr lvl="1"/>
            <a:r>
              <a:rPr lang="en-US" dirty="0"/>
              <a:t>Use cheaper 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756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Cheaper Distance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Cheaper distance calculation:</a:t>
            </a:r>
          </a:p>
          <a:p>
            <a:pPr lvl="1"/>
            <a:r>
              <a:rPr lang="en-US" dirty="0"/>
              <a:t>Compare against </a:t>
            </a:r>
          </a:p>
          <a:p>
            <a:r>
              <a:rPr lang="en-US" dirty="0"/>
              <a:t>Approximation for comparison: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Manhattan distance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45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375592"/>
              </p:ext>
            </p:extLst>
          </p:nvPr>
        </p:nvGraphicFramePr>
        <p:xfrm>
          <a:off x="1828800" y="1143000"/>
          <a:ext cx="56848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3" imgW="2006996" imgH="228997" progId="Equation.3">
                  <p:embed/>
                </p:oleObj>
              </mc:Choice>
              <mc:Fallback>
                <p:oleObj name="Equation" r:id="rId3" imgW="2006996" imgH="228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56848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11791"/>
              </p:ext>
            </p:extLst>
          </p:nvPr>
        </p:nvGraphicFramePr>
        <p:xfrm>
          <a:off x="3733800" y="2286000"/>
          <a:ext cx="5397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5397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29693"/>
              </p:ext>
            </p:extLst>
          </p:nvPr>
        </p:nvGraphicFramePr>
        <p:xfrm>
          <a:off x="1447800" y="3352800"/>
          <a:ext cx="461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2" name="Equation" r:id="rId7" imgW="1549400" imgH="228600" progId="Equation.3">
                  <p:embed/>
                </p:oleObj>
              </mc:Choice>
              <mc:Fallback>
                <p:oleObj name="Equation" r:id="rId7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461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Manhattan_distance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81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053C02EA-2498-514C-A971-EFD213FB8032}" type="slidenum">
              <a:rPr lang="en-US"/>
              <a:pPr/>
              <a:t>46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/>
              <a:t>One solution is to partition space</a:t>
            </a:r>
          </a:p>
        </p:txBody>
      </p:sp>
      <p:pic>
        <p:nvPicPr>
          <p:cNvPr id="35844" name="Picture 4" descr="partitioningspacewith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62484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1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the</a:t>
            </a:r>
            <a:br>
              <a:rPr lang="en-US" dirty="0"/>
            </a:br>
            <a:r>
              <a:rPr lang="en-US" dirty="0"/>
              <a:t>level 1 node – but there </a:t>
            </a:r>
            <a:br>
              <a:rPr lang="en-US" dirty="0"/>
            </a:br>
            <a:r>
              <a:rPr lang="en-US" dirty="0"/>
              <a:t>are no objects in level 1</a:t>
            </a:r>
          </a:p>
          <a:p>
            <a:r>
              <a:rPr lang="en-US" dirty="0"/>
              <a:t>The box collides with two </a:t>
            </a:r>
            <a:br>
              <a:rPr lang="en-US" dirty="0"/>
            </a:br>
            <a:r>
              <a:rPr lang="en-US" dirty="0"/>
              <a:t>level 2 nodes – but there </a:t>
            </a:r>
            <a:br>
              <a:rPr lang="en-US" dirty="0"/>
            </a:br>
            <a:r>
              <a:rPr lang="en-US" dirty="0"/>
              <a:t>are no objects in them </a:t>
            </a:r>
            <a:br>
              <a:rPr lang="en-US" dirty="0"/>
            </a:br>
            <a:r>
              <a:rPr lang="en-US" dirty="0"/>
              <a:t>either. However, their </a:t>
            </a:r>
            <a:br>
              <a:rPr lang="en-US" dirty="0"/>
            </a:br>
            <a:r>
              <a:rPr lang="en-US" dirty="0"/>
              <a:t>child nodes need to be </a:t>
            </a:r>
            <a:br>
              <a:rPr lang="en-US" dirty="0"/>
            </a:br>
            <a:r>
              <a:rPr lang="en-US" dirty="0"/>
              <a:t>checked now.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3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four </a:t>
            </a:r>
            <a:br>
              <a:rPr lang="en-US" dirty="0"/>
            </a:br>
            <a:r>
              <a:rPr lang="en-US" dirty="0"/>
              <a:t>level 3 nodes, and there </a:t>
            </a:r>
            <a:br>
              <a:rPr lang="en-US" dirty="0"/>
            </a:br>
            <a:r>
              <a:rPr lang="en-US" dirty="0"/>
              <a:t>is one object in them, </a:t>
            </a:r>
            <a:br>
              <a:rPr lang="en-US" dirty="0"/>
            </a:br>
            <a:r>
              <a:rPr lang="en-US" dirty="0"/>
              <a:t>which is added to the </a:t>
            </a:r>
            <a:br>
              <a:rPr lang="en-US" dirty="0"/>
            </a:br>
            <a:r>
              <a:rPr lang="en-US" dirty="0"/>
              <a:t>return list. Note that </a:t>
            </a:r>
            <a:br>
              <a:rPr lang="en-US" dirty="0"/>
            </a:br>
            <a:r>
              <a:rPr lang="en-US" dirty="0"/>
              <a:t>there are no level 3 </a:t>
            </a:r>
            <a:br>
              <a:rPr lang="en-US" dirty="0"/>
            </a:br>
            <a:r>
              <a:rPr lang="en-US" dirty="0"/>
              <a:t>nodes in the top-right </a:t>
            </a:r>
            <a:br>
              <a:rPr lang="en-US" dirty="0"/>
            </a:br>
            <a:r>
              <a:rPr lang="en-US" dirty="0"/>
              <a:t>level 2 node, so it is not </a:t>
            </a:r>
            <a:br>
              <a:rPr lang="en-US" dirty="0"/>
            </a:br>
            <a:r>
              <a:rPr lang="en-US" dirty="0"/>
              <a:t>queried any further.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9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box is </a:t>
            </a:r>
            <a:br>
              <a:rPr lang="en-US" dirty="0"/>
            </a:br>
            <a:r>
              <a:rPr lang="en-US" dirty="0"/>
              <a:t>colliding with six level 4 </a:t>
            </a:r>
            <a:br>
              <a:rPr lang="en-US" dirty="0"/>
            </a:br>
            <a:r>
              <a:rPr lang="en-US" dirty="0"/>
              <a:t>nodes, one of which </a:t>
            </a:r>
            <a:br>
              <a:rPr lang="en-US" dirty="0"/>
            </a:br>
            <a:r>
              <a:rPr lang="en-US" dirty="0"/>
              <a:t>contains another object. </a:t>
            </a:r>
            <a:br>
              <a:rPr lang="en-US" dirty="0"/>
            </a:br>
            <a:r>
              <a:rPr lang="en-US" dirty="0"/>
              <a:t>Note that the object we </a:t>
            </a:r>
            <a:br>
              <a:rPr lang="en-US" dirty="0"/>
            </a:br>
            <a:r>
              <a:rPr lang="en-US" dirty="0"/>
              <a:t>just returned was on an </a:t>
            </a:r>
            <a:br>
              <a:rPr lang="en-US" dirty="0"/>
            </a:br>
            <a:r>
              <a:rPr lang="en-US" dirty="0"/>
              <a:t>edge, so it was contained </a:t>
            </a:r>
            <a:br>
              <a:rPr lang="en-US" dirty="0"/>
            </a:br>
            <a:r>
              <a:rPr lang="en-US" dirty="0"/>
              <a:t>within the level 3 node </a:t>
            </a:r>
            <a:br>
              <a:rPr lang="en-US" dirty="0"/>
            </a:br>
            <a:r>
              <a:rPr lang="en-US" dirty="0"/>
              <a:t>instead of a level 4 node.</a:t>
            </a:r>
          </a:p>
          <a:p>
            <a:r>
              <a:rPr lang="en-US" sz="2000" dirty="0"/>
              <a:t>Credit: http://</a:t>
            </a:r>
            <a:r>
              <a:rPr lang="en-US" sz="2000" dirty="0" err="1"/>
              <a:t>www.kyleschouviller.com</a:t>
            </a:r>
            <a:r>
              <a:rPr lang="en-US" sz="2000" dirty="0"/>
              <a:t>/</a:t>
            </a:r>
            <a:r>
              <a:rPr lang="en-US" sz="2000" dirty="0" err="1"/>
              <a:t>wsuxna</a:t>
            </a:r>
            <a:r>
              <a:rPr lang="en-US" sz="2000" dirty="0"/>
              <a:t>/</a:t>
            </a:r>
            <a:r>
              <a:rPr lang="en-US" sz="2000" dirty="0" err="1"/>
              <a:t>quadtree</a:t>
            </a:r>
            <a:r>
              <a:rPr lang="en-US" sz="2000" dirty="0"/>
              <a:t>-source-included/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4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7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7D8C7721-60EA-6C45-A6D5-1B135BB8712A}" type="slidenum">
              <a:rPr lang="en-US"/>
              <a:pPr/>
              <a:t>50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sz="2800"/>
              <a:t>Another solution is the plane sweep algorithm</a:t>
            </a:r>
          </a:p>
        </p:txBody>
      </p:sp>
      <p:pic>
        <p:nvPicPr>
          <p:cNvPr id="36868" name="Picture 4" descr="planeswee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54102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rtunes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3297464" cy="2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51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100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52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Suppose two objects collide, now what?</a:t>
            </a:r>
          </a:p>
          <a:p>
            <a:pPr lvl="1"/>
            <a:r>
              <a:rPr lang="en-US" sz="2000" dirty="0"/>
              <a:t>We don’t want to leave the objects (usually), they might get “stuck” inside each other.</a:t>
            </a:r>
          </a:p>
          <a:p>
            <a:pPr lvl="1"/>
            <a:r>
              <a:rPr lang="en-US" sz="2000" dirty="0"/>
              <a:t>Some things that need to be considered:</a:t>
            </a:r>
          </a:p>
          <a:p>
            <a:pPr lvl="2"/>
            <a:r>
              <a:rPr lang="en-US" sz="2000" dirty="0"/>
              <a:t>Moving the objects to not be colliding anymore (e.g., player and platform)</a:t>
            </a:r>
          </a:p>
          <a:p>
            <a:pPr lvl="2"/>
            <a:r>
              <a:rPr lang="en-US" sz="2000" dirty="0"/>
              <a:t>Destroying one or both objects (e.g., bullet destroyed once it hits first target)</a:t>
            </a:r>
          </a:p>
          <a:p>
            <a:pPr lvl="2"/>
            <a:r>
              <a:rPr lang="en-US" sz="2000" dirty="0"/>
              <a:t>Playing sound effects</a:t>
            </a:r>
          </a:p>
          <a:p>
            <a:pPr lvl="2"/>
            <a:r>
              <a:rPr lang="en-US" sz="2000" dirty="0"/>
              <a:t>Changing game state (e.g., player health goes down)</a:t>
            </a:r>
          </a:p>
          <a:p>
            <a:pPr lvl="3"/>
            <a:r>
              <a:rPr lang="en-US" dirty="0"/>
              <a:t>Sometimes need to be careful to only do this once!!</a:t>
            </a:r>
          </a:p>
          <a:p>
            <a:pPr lvl="2"/>
            <a:endParaRPr lang="en-US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59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53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Let’s focus on the most difficult of these problems:</a:t>
            </a:r>
          </a:p>
          <a:p>
            <a:pPr lvl="1"/>
            <a:r>
              <a:rPr lang="en-US" sz="2000" dirty="0"/>
              <a:t>Moving objects so they no longer collide</a:t>
            </a:r>
          </a:p>
          <a:p>
            <a:pPr lvl="1"/>
            <a:endParaRPr lang="en-US" sz="2000" dirty="0"/>
          </a:p>
          <a:p>
            <a:r>
              <a:rPr lang="en-US" sz="2000" dirty="0"/>
              <a:t>Initial attempt:</a:t>
            </a:r>
          </a:p>
          <a:p>
            <a:pPr lvl="1"/>
            <a:r>
              <a:rPr lang="en-US" sz="2000" dirty="0"/>
              <a:t>Before moving objects, keep track of the old position, scale, or anything else of interest.</a:t>
            </a:r>
          </a:p>
          <a:p>
            <a:pPr lvl="1"/>
            <a:r>
              <a:rPr lang="en-US" sz="2000" dirty="0"/>
              <a:t>If a collision occurs put these values back to their old values to “resolve” the collision?</a:t>
            </a:r>
          </a:p>
          <a:p>
            <a:pPr lvl="1"/>
            <a:r>
              <a:rPr lang="en-US" sz="2000" dirty="0"/>
              <a:t>Pros? Cons?</a:t>
            </a:r>
          </a:p>
        </p:txBody>
      </p:sp>
    </p:spTree>
    <p:extLst>
      <p:ext uri="{BB962C8B-B14F-4D97-AF65-F5344CB8AC3E}">
        <p14:creationId xmlns:p14="http://schemas.microsoft.com/office/powerpoint/2010/main" val="3606260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54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Pros: Very easy to code. Does a reasonable job for simple collisions</a:t>
            </a:r>
          </a:p>
          <a:p>
            <a:endParaRPr lang="en-US" sz="2000" dirty="0"/>
          </a:p>
          <a:p>
            <a:r>
              <a:rPr lang="en-US" sz="2000" dirty="0"/>
              <a:t>Cons: Objects get stuck easily. Consider below (no vertical movement)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31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8000"/>
            <a:ext cx="1270000" cy="927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12D59-FD9B-1E48-A74E-142E1ED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3048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3124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429000"/>
            <a:ext cx="1460500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06693-5BDE-0F45-BD99-465C446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34290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5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55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Better: Treat x and y axis independently!</a:t>
            </a:r>
          </a:p>
          <a:p>
            <a:pPr lvl="1"/>
            <a:r>
              <a:rPr lang="en-US" sz="1600" dirty="0"/>
              <a:t>If x movement causes collision, move x back</a:t>
            </a:r>
          </a:p>
          <a:p>
            <a:pPr lvl="1"/>
            <a:r>
              <a:rPr lang="en-US" sz="1600" dirty="0"/>
              <a:t>If y movement causes collision, move y back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9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286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362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67000"/>
            <a:ext cx="14605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CEC58-077A-DA4B-8D95-2B7A833D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860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35040-1680-D74B-AA7E-3F59A61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2362200"/>
            <a:ext cx="14605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EC028-8EDF-604D-B8F4-ECC1FC18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86000"/>
            <a:ext cx="1270000" cy="92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40737-38C1-BC4C-A082-EBA689A2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81200"/>
            <a:ext cx="1460500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D2573-2913-734A-9039-9B3331B8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39748"/>
            <a:ext cx="1270000" cy="927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EB7BD-8129-FD47-8958-3297079D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30148"/>
            <a:ext cx="1460500" cy="139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B8D-4E4F-224D-817D-65EBF56E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939748"/>
            <a:ext cx="1270000" cy="9276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926250-96FF-DB4E-83B4-8A576800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2948"/>
            <a:ext cx="14605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3C768D-4749-6445-9067-10643BBF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4939748"/>
            <a:ext cx="1270000" cy="92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76A482-8541-1C4B-B725-24B244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542748"/>
            <a:ext cx="1460500" cy="1397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3023B6-6E6F-7140-B3C0-76C6804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978400"/>
            <a:ext cx="1270000" cy="927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DDC62-5D20-C74D-97E0-39A47DC9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38862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1"/>
            <a:ext cx="7772400" cy="1181652"/>
          </a:xfrm>
        </p:spPr>
        <p:txBody>
          <a:bodyPr/>
          <a:lstStyle/>
          <a:p>
            <a:r>
              <a:rPr lang="en-US" sz="2000" dirty="0"/>
              <a:t>PROBLEM: If neither x nor y cause a collision on their own!</a:t>
            </a:r>
          </a:p>
          <a:p>
            <a:r>
              <a:rPr lang="en-US" sz="2000" dirty="0"/>
              <a:t>Need to check this case! </a:t>
            </a:r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8DBC4-C02A-7D42-8E18-2DDB4415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76400"/>
            <a:ext cx="1270000" cy="927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8B9EA7-EC91-394F-8C6B-9F1B068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89200"/>
            <a:ext cx="1460500" cy="139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32CF74-754E-044C-BD3D-4237C513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920101"/>
            <a:ext cx="1270000" cy="927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8CD285-E857-514A-AB93-14D38649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4267200"/>
            <a:ext cx="1460500" cy="139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7C87A-2FE6-794C-AC54-74406C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920101"/>
            <a:ext cx="1270000" cy="927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6DCD8-C510-2242-BA7F-99311AE0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4775200"/>
            <a:ext cx="1460500" cy="1397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CA910A-8D01-2A40-871F-637E59D5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920101"/>
            <a:ext cx="1270000" cy="9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527B43-AF7F-504B-9261-184E8044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434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0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1447799"/>
          </a:xfrm>
        </p:spPr>
        <p:txBody>
          <a:bodyPr/>
          <a:lstStyle/>
          <a:p>
            <a:r>
              <a:rPr lang="en-US" sz="2000" dirty="0"/>
              <a:t>More problems: What if we want sloped platforms?</a:t>
            </a:r>
          </a:p>
          <a:p>
            <a:endParaRPr lang="en-US" sz="2000" dirty="0"/>
          </a:p>
          <a:p>
            <a:r>
              <a:rPr lang="en-US" sz="2000" dirty="0"/>
              <a:t>Pushing right would NOT allow Mario to walk up the slope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0538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37056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5847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Possible solutions for this sort of thing:</a:t>
            </a:r>
          </a:p>
          <a:p>
            <a:pPr lvl="1"/>
            <a:r>
              <a:rPr lang="en-US" sz="2000" dirty="0"/>
              <a:t>Use normal to the surface to push Mario out (not perfect, Mario will slide down slope due to gravity)</a:t>
            </a:r>
          </a:p>
          <a:p>
            <a:pPr lvl="1"/>
            <a:r>
              <a:rPr lang="en-US" sz="2000" dirty="0"/>
              <a:t>Pixel by pixel manipulation (to figure out pixel by pixel if Mario is moving left or right, otherwise don’t move Mario)</a:t>
            </a:r>
          </a:p>
          <a:p>
            <a:pPr lvl="1"/>
            <a:r>
              <a:rPr lang="en-US" sz="2000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9682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46200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857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Last thing:</a:t>
            </a:r>
          </a:p>
          <a:p>
            <a:pPr lvl="1"/>
            <a:r>
              <a:rPr lang="en-US" sz="1600" dirty="0"/>
              <a:t>What if Mario is moving very fast? Might lead to a “gap” in between Mario and platform.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CD61D-5346-314D-9B0F-892B70A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5" y="4876800"/>
            <a:ext cx="1270000" cy="927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1219200" cy="1166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95CE6-E7D6-8242-9F1F-B2C646B4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768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49E8-0BBB-CC42-B6AB-302799D8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85" y="3177209"/>
            <a:ext cx="1219200" cy="116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690A-7E63-1F40-863B-34FACE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876800"/>
            <a:ext cx="1270000" cy="92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784C4-E037-2045-A654-ECF23913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85" y="4167809"/>
            <a:ext cx="1219200" cy="1166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11EAC-6AF1-AA44-9294-F086491B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48768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872C8-1250-E346-A214-04623924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85" y="3177209"/>
            <a:ext cx="1219200" cy="11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even start detecting collisions, we need Sprite locations to be in a shared coordinate system.</a:t>
            </a:r>
          </a:p>
          <a:p>
            <a:pPr lvl="1"/>
            <a:r>
              <a:rPr lang="en-US" dirty="0"/>
              <a:t>But Sprites might be on different branches of our display tree!</a:t>
            </a:r>
          </a:p>
          <a:p>
            <a:endParaRPr lang="en-US" dirty="0"/>
          </a:p>
          <a:p>
            <a:r>
              <a:rPr lang="en-US" b="1" i="1" u="sng" dirty="0"/>
              <a:t>Solution</a:t>
            </a:r>
            <a:r>
              <a:rPr lang="en-US" dirty="0"/>
              <a:t>: Use </a:t>
            </a:r>
            <a:r>
              <a:rPr lang="en-US" i="1" dirty="0" err="1"/>
              <a:t>AffineTransforms</a:t>
            </a:r>
            <a:r>
              <a:rPr lang="en-US" dirty="0"/>
              <a:t> to quickly convert a Sprites location to the global coordinate space.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780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5" name="Picture 4" descr="bisec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8714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1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Idea:</a:t>
            </a:r>
          </a:p>
          <a:p>
            <a:r>
              <a:rPr lang="en-US" dirty="0"/>
              <a:t>Write a method that, for a given display object, returns an Affine Transform which converts from that object’s local space to global space</a:t>
            </a:r>
          </a:p>
          <a:p>
            <a:pPr lvl="1"/>
            <a:r>
              <a:rPr lang="en-US" dirty="0"/>
              <a:t>We will call this the object’s </a:t>
            </a:r>
            <a:r>
              <a:rPr lang="en-US" b="1" i="1" dirty="0"/>
              <a:t>Global Transform</a:t>
            </a:r>
          </a:p>
          <a:p>
            <a:r>
              <a:rPr lang="en-US" dirty="0"/>
              <a:t>For any points of interest (for collisions), use the transform’s </a:t>
            </a:r>
            <a:r>
              <a:rPr lang="en-US" i="1" dirty="0" err="1"/>
              <a:t>transformPoint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method to find global versions of points.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2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this </a:t>
            </a:r>
            <a:r>
              <a:rPr lang="en-US" b="1" i="1" u="sng" dirty="0"/>
              <a:t>Global Transform</a:t>
            </a:r>
            <a:r>
              <a:rPr lang="en-US" dirty="0"/>
              <a:t> recursively up the display tree.</a:t>
            </a:r>
          </a:p>
          <a:p>
            <a:r>
              <a:rPr lang="en-US" dirty="0" err="1"/>
              <a:t>Psuedo</a:t>
            </a:r>
            <a:r>
              <a:rPr lang="en-US" dirty="0"/>
              <a:t>-code: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i="1" dirty="0" err="1"/>
              <a:t>AffineTransform</a:t>
            </a:r>
            <a:r>
              <a:rPr lang="en-US" sz="2200" i="1" dirty="0"/>
              <a:t> at;</a:t>
            </a:r>
          </a:p>
          <a:p>
            <a:pPr marL="0" indent="0">
              <a:buNone/>
            </a:pPr>
            <a:r>
              <a:rPr lang="en-US" sz="2200" i="1" dirty="0"/>
              <a:t>	if this DO has a parent:</a:t>
            </a:r>
          </a:p>
          <a:p>
            <a:pPr marL="0" indent="0">
              <a:buNone/>
            </a:pPr>
            <a:r>
              <a:rPr lang="en-US" sz="2200" i="1" dirty="0"/>
              <a:t>	    at = get this parent’s global </a:t>
            </a:r>
            <a:r>
              <a:rPr lang="en-US" sz="2200" i="1" dirty="0" err="1"/>
              <a:t>transfom</a:t>
            </a:r>
            <a:r>
              <a:rPr lang="en-US" sz="2200" i="1" dirty="0"/>
              <a:t> (recursively)</a:t>
            </a:r>
          </a:p>
          <a:p>
            <a:pPr marL="0" indent="0">
              <a:buNone/>
            </a:pPr>
            <a:r>
              <a:rPr lang="en-US" sz="2200" i="1" dirty="0"/>
              <a:t>	    //undo parent’s pivot transformation if necessary</a:t>
            </a:r>
          </a:p>
          <a:p>
            <a:pPr marL="0" indent="0">
              <a:buNone/>
            </a:pPr>
            <a:r>
              <a:rPr lang="en-US" sz="2200" i="1" dirty="0"/>
              <a:t>	apply this object’s transforms to at</a:t>
            </a:r>
          </a:p>
          <a:p>
            <a:pPr marL="0" indent="0">
              <a:buNone/>
            </a:pPr>
            <a:r>
              <a:rPr lang="en-US" sz="2200" i="1" dirty="0"/>
              <a:t>	return at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6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1134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8586</TotalTime>
  <Words>2260</Words>
  <Application>Microsoft Macintosh PowerPoint</Application>
  <PresentationFormat>On-screen Show (4:3)</PresentationFormat>
  <Paragraphs>336</Paragraphs>
  <Slides>60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ＭＳ Ｐゴシック</vt:lpstr>
      <vt:lpstr>Arial</vt:lpstr>
      <vt:lpstr>Calibri</vt:lpstr>
      <vt:lpstr>Wingdings</vt:lpstr>
      <vt:lpstr>Blank Presentation</vt:lpstr>
      <vt:lpstr>Equation</vt:lpstr>
      <vt:lpstr>Collision Detection</vt:lpstr>
      <vt:lpstr>Topics</vt:lpstr>
      <vt:lpstr>Topics (Cont’d)</vt:lpstr>
      <vt:lpstr>Detecting Collisions</vt:lpstr>
      <vt:lpstr>Step 1. Coordinate Systems</vt:lpstr>
      <vt:lpstr>Step 1. Coordinate Systems</vt:lpstr>
      <vt:lpstr>Step 1. Coordinate Systems</vt:lpstr>
      <vt:lpstr>Step 1. Coordinate Systems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Aside: Some Advanced Things</vt:lpstr>
      <vt:lpstr>Problems With Overlaps</vt:lpstr>
      <vt:lpstr>Overlap Testing</vt:lpstr>
      <vt:lpstr>Swept Geometry</vt:lpstr>
      <vt:lpstr>Step 4: Which Objects to Check?</vt:lpstr>
      <vt:lpstr>Who’s Colliding?</vt:lpstr>
      <vt:lpstr>How Many Hit Boxes?</vt:lpstr>
      <vt:lpstr>Speed Up</vt:lpstr>
      <vt:lpstr>Cheaper Distance Tests</vt:lpstr>
      <vt:lpstr>Achieving O(n) Time Complexity</vt:lpstr>
      <vt:lpstr>Achieving O(n) Time Complexity</vt:lpstr>
      <vt:lpstr>Achieving O(n) Time Complexity</vt:lpstr>
      <vt:lpstr>Achieving O(n) Time Complexity</vt:lpstr>
      <vt:lpstr>Achieving O(n) Time Complexity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Overlap Testing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935</cp:revision>
  <cp:lastPrinted>2009-09-22T17:08:35Z</cp:lastPrinted>
  <dcterms:created xsi:type="dcterms:W3CDTF">2010-02-08T00:29:22Z</dcterms:created>
  <dcterms:modified xsi:type="dcterms:W3CDTF">2020-03-18T17:51:04Z</dcterms:modified>
</cp:coreProperties>
</file>